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4.png" ContentType="image/png"/>
  <Override PartName="/ppt/media/image1.gif" ContentType="image/gif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85C46A5-26BD-407E-A175-96932DBD1B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7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0" name="CustomShape 62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44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6" name="CustomShape 50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19" name="CustomShape 74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22" name="CustomShape 6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9" name="CustomShape 5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CustomShape 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8" name="CustomShape 20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1" name="CustomShape 3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4" name="CustomShape 2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07" name="CustomShape 38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880" cy="12538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880" cy="125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880" cy="53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880" cy="533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880" cy="533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hyperlink" Target="https://github.com/andrehochuli/teaching/blob/main/ComputerVision/Lecture%2012%20-%20Generative%20Adversarial%20Network%20(GAN)/Lecture_12-DCGAN.ipynb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ComputerVision/Lecture%2012%20-%20Generative%20Adversarial%20Network%20(GAN)/Lecture_12-pix2pix.ipynb" TargetMode="External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75"/>
          <p:cNvSpPr/>
          <p:nvPr/>
        </p:nvSpPr>
        <p:spPr>
          <a:xfrm>
            <a:off x="360000" y="333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12 – Generative Adversarial Networks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8" name="CustomShape 76"/>
          <p:cNvSpPr/>
          <p:nvPr/>
        </p:nvSpPr>
        <p:spPr>
          <a:xfrm>
            <a:off x="540000" y="4680000"/>
            <a:ext cx="91738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57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2" name="CustomShape 58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59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60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1546560" y="2647800"/>
            <a:ext cx="6910920" cy="3264120"/>
          </a:xfrm>
          <a:prstGeom prst="rect">
            <a:avLst/>
          </a:prstGeom>
          <a:ln w="0">
            <a:noFill/>
          </a:ln>
        </p:spPr>
      </p:pic>
      <p:sp>
        <p:nvSpPr>
          <p:cNvPr id="156" name="CustomShape 61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LINK: Lecture_12-DCGAN.ipynb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3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8" name="CustomShape 4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4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4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43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Image-Translation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457200" y="2514600"/>
            <a:ext cx="8687520" cy="319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45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Pix2Pix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64" name="CustomShape 46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5" name="CustomShape 47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48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9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Generative Model: Encoder-Decoder Architecture (i.e U-Net)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Paired Annotated Dataset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286000" y="2953440"/>
            <a:ext cx="5064120" cy="344664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rcRect l="0" t="0" r="58031" b="0"/>
          <a:stretch/>
        </p:blipFill>
        <p:spPr>
          <a:xfrm>
            <a:off x="8458200" y="3185280"/>
            <a:ext cx="1107360" cy="161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6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1" name="CustomShape 7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7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72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73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LINK: Lecture_12-pix2pix.ipynb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286000" y="2953800"/>
            <a:ext cx="5064120" cy="344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63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Course Final Remarks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64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6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6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67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1000"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12 Lectures / Topics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Processing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Segmentation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Image Classification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Feature Extraction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Shallow Classification 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Deep Learning 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Classification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Segmentation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GANs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04 assessment tasks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License Plate Segmentation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Classification (Shallow Based Models)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Classification (CNN Based)</a:t>
            </a:r>
            <a:endParaRPr b="0" lang="en-US" sz="18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Simpsons Bart2Homer (GANs based)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8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" name="CustomShape 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11 – Image Segmentation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Segmentation (Bounding Box Level)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/ Semantic Segmentation (Pixel Level)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Generative Adversarial Networks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DCGAN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PIX2PIX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5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Fakes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4" name="CustomShape 5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5" name="CustomShape 5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54"/>
          <p:cNvSpPr/>
          <p:nvPr/>
        </p:nvSpPr>
        <p:spPr>
          <a:xfrm>
            <a:off x="427320" y="17395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Generalization: Synthetic data produced from the learning of real data distribution</a:t>
            </a:r>
            <a:endParaRPr b="0" lang="en-US" sz="1600" spc="-1" strike="noStrike">
              <a:latin typeface="Arial"/>
            </a:endParaRPr>
          </a:p>
          <a:p>
            <a:pPr marL="216000" indent="-2124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Several Applications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Movies (Fake Scenes)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 Enhancement (Pose Estimation, Gray2Color, Noise Reduction)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Image Translation</a:t>
            </a:r>
            <a:endParaRPr b="0" lang="en-US" sz="1600" spc="-1" strike="noStrike">
              <a:latin typeface="Arial"/>
            </a:endParaRPr>
          </a:p>
          <a:p>
            <a:pPr lvl="1" marL="432000" indent="-21600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………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343400" y="3200400"/>
            <a:ext cx="3846960" cy="16002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1613520" y="4114800"/>
            <a:ext cx="2501280" cy="22860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4572000" y="4800600"/>
            <a:ext cx="3200400" cy="174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Adversarial Networks (GAN’s)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12"/>
          <p:cNvSpPr/>
          <p:nvPr/>
        </p:nvSpPr>
        <p:spPr>
          <a:xfrm>
            <a:off x="360000" y="1692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Generator: Noise → Data</a:t>
            </a:r>
            <a:endParaRPr b="0" lang="en-US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Discriminator: Classification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60000" y="2971800"/>
            <a:ext cx="7543080" cy="356184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6071040" y="1720800"/>
            <a:ext cx="2843640" cy="182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3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16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Learns data distribution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286000" y="4029480"/>
            <a:ext cx="6400080" cy="238176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5715000" y="1574280"/>
            <a:ext cx="3925800" cy="1854000"/>
          </a:xfrm>
          <a:prstGeom prst="rect">
            <a:avLst/>
          </a:prstGeom>
          <a:ln w="0">
            <a:noFill/>
          </a:ln>
        </p:spPr>
      </p:pic>
      <p:sp>
        <p:nvSpPr>
          <p:cNvPr id="112" name=""/>
          <p:cNvSpPr/>
          <p:nvPr/>
        </p:nvSpPr>
        <p:spPr>
          <a:xfrm>
            <a:off x="5715000" y="2286000"/>
            <a:ext cx="2056680" cy="11422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3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Generative Model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" name="CustomShape 1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1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19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800" cy="185400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457200" y="1828800"/>
            <a:ext cx="1977480" cy="15994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2816640" y="1828800"/>
            <a:ext cx="1983240" cy="159948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Fake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577800" y="4307400"/>
            <a:ext cx="1947600" cy="159948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5"/>
          <a:stretch/>
        </p:blipFill>
        <p:spPr>
          <a:xfrm>
            <a:off x="2971800" y="4280400"/>
            <a:ext cx="2056680" cy="167112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6"/>
          <a:stretch/>
        </p:blipFill>
        <p:spPr>
          <a:xfrm>
            <a:off x="5414400" y="4273200"/>
            <a:ext cx="2056680" cy="166968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7837920" y="4343400"/>
            <a:ext cx="1991160" cy="162900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685800" y="6172200"/>
            <a:ext cx="9144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pPr algn="ctr"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5715000" y="2286000"/>
            <a:ext cx="2056680" cy="11422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27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Generative Model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27" name="CustomShape 28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29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29" name="CustomShape 30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800" cy="1854000"/>
          </a:xfrm>
          <a:prstGeom prst="rect">
            <a:avLst/>
          </a:prstGeom>
          <a:ln w="0"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6707520" cy="3656880"/>
          </a:xfrm>
          <a:prstGeom prst="rect">
            <a:avLst/>
          </a:prstGeom>
          <a:ln w="0">
            <a:noFill/>
          </a:ln>
        </p:spPr>
      </p:pic>
      <p:sp>
        <p:nvSpPr>
          <p:cNvPr id="132" name=""/>
          <p:cNvSpPr/>
          <p:nvPr/>
        </p:nvSpPr>
        <p:spPr>
          <a:xfrm>
            <a:off x="5715000" y="2286000"/>
            <a:ext cx="2056680" cy="11422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2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De-Convolutional Layers (upsampling)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Noise to Fake Image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2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Discriminator Model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2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2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2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800" cy="185400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7543800" y="1980000"/>
            <a:ext cx="2056680" cy="11422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2057400" y="3429000"/>
            <a:ext cx="6541560" cy="322128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26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Classification: Fake or Real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CNN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33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Adversarial Training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3" name="CustomShape 34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4" name="CustomShape 3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3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715000" y="1574280"/>
            <a:ext cx="3925800" cy="1854000"/>
          </a:xfrm>
          <a:prstGeom prst="rect">
            <a:avLst/>
          </a:prstGeom>
          <a:ln w="0">
            <a:noFill/>
          </a:ln>
        </p:spPr>
      </p:pic>
      <p:sp>
        <p:nvSpPr>
          <p:cNvPr id="147" name="CustomShape 37"/>
          <p:cNvSpPr/>
          <p:nvPr/>
        </p:nvSpPr>
        <p:spPr>
          <a:xfrm>
            <a:off x="315000" y="1737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Loss (Min-Max)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Minimize Generator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Maximize Discriminator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5715000" y="1600200"/>
            <a:ext cx="3885480" cy="1828080"/>
          </a:xfrm>
          <a:prstGeom prst="rect">
            <a:avLst/>
          </a:prstGeom>
          <a:solidFill>
            <a:srgbClr val="729fcf">
              <a:alpha val="4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2449440" y="3931200"/>
            <a:ext cx="5322240" cy="283068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2514600" y="3465000"/>
            <a:ext cx="5168520" cy="45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6652</TotalTime>
  <Application>LibreOffice/7.3.6.2$Linux_X86_64 LibreOffice_project/30$Build-2</Application>
  <AppVersion>15.0000</AppVersion>
  <Words>303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2022-11-08T12:45:01Z</dcterms:modified>
  <cp:revision>162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